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8"/>
  </p:notesMasterIdLst>
  <p:handoutMasterIdLst>
    <p:handoutMasterId r:id="rId9"/>
  </p:handoutMasterIdLst>
  <p:sldIdLst>
    <p:sldId id="256" r:id="rId2"/>
    <p:sldId id="258" r:id="rId3"/>
    <p:sldId id="268" r:id="rId4"/>
    <p:sldId id="271" r:id="rId5"/>
    <p:sldId id="272" r:id="rId6"/>
    <p:sldId id="26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6357" autoAdjust="0"/>
  </p:normalViewPr>
  <p:slideViewPr>
    <p:cSldViewPr snapToGrid="0">
      <p:cViewPr varScale="1">
        <p:scale>
          <a:sx n="86" d="100"/>
          <a:sy n="86" d="100"/>
        </p:scale>
        <p:origin x="108" y="13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solidFill>
            <a:ln>
              <a:noFill/>
            </a:ln>
          </c:spPr>
          <c:dPt>
            <c:idx val="0"/>
            <c:bubble3D val="0"/>
            <c:spPr>
              <a:solidFill>
                <a:schemeClr val="tx1">
                  <a:lumMod val="85000"/>
                  <a:lumOff val="15000"/>
                </a:schemeClr>
              </a:solidFill>
              <a:ln w="19050">
                <a:noFill/>
              </a:ln>
              <a:effectLst/>
            </c:spPr>
            <c:extLst>
              <c:ext xmlns:c16="http://schemas.microsoft.com/office/drawing/2014/chart" uri="{C3380CC4-5D6E-409C-BE32-E72D297353CC}">
                <c16:uniqueId val="{00000001-DB9A-4998-838E-C3FA8CA0D8E9}"/>
              </c:ext>
            </c:extLst>
          </c:dPt>
          <c:dPt>
            <c:idx val="1"/>
            <c:bubble3D val="0"/>
            <c:explosion val="7"/>
            <c:spPr>
              <a:solidFill>
                <a:schemeClr val="accent2"/>
              </a:solidFill>
              <a:ln w="19050">
                <a:noFill/>
              </a:ln>
              <a:effectLst/>
            </c:spPr>
            <c:extLst>
              <c:ext xmlns:c16="http://schemas.microsoft.com/office/drawing/2014/chart" uri="{C3380CC4-5D6E-409C-BE32-E72D297353CC}">
                <c16:uniqueId val="{00000003-DB9A-4998-838E-C3FA8CA0D8E9}"/>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DB9A-4998-838E-C3FA8CA0D8E9}"/>
              </c:ext>
            </c:extLst>
          </c:dPt>
          <c:dPt>
            <c:idx val="3"/>
            <c:bubble3D val="0"/>
            <c:spPr>
              <a:solidFill>
                <a:schemeClr val="tx1">
                  <a:lumMod val="50000"/>
                  <a:lumOff val="50000"/>
                </a:schemeClr>
              </a:solidFill>
              <a:ln w="19050">
                <a:noFill/>
              </a:ln>
              <a:effectLst/>
            </c:spPr>
            <c:extLst>
              <c:ext xmlns:c16="http://schemas.microsoft.com/office/drawing/2014/chart" uri="{C3380CC4-5D6E-409C-BE32-E72D297353CC}">
                <c16:uniqueId val="{00000007-DB9A-4998-838E-C3FA8CA0D8E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B9A-4998-838E-C3FA8CA0D8E9}"/>
            </c:ext>
          </c:extLst>
        </c:ser>
        <c:dLbls>
          <c:showLegendKey val="0"/>
          <c:showVal val="0"/>
          <c:showCatName val="0"/>
          <c:showSerName val="0"/>
          <c:showPercent val="0"/>
          <c:showBubbleSize val="0"/>
          <c:showLeaderLines val="1"/>
        </c:dLbls>
        <c:firstSliceAng val="156"/>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solidFill>
            <a:ln>
              <a:noFill/>
            </a:ln>
          </c:spPr>
          <c:dPt>
            <c:idx val="0"/>
            <c:bubble3D val="0"/>
            <c:spPr>
              <a:solidFill>
                <a:schemeClr val="accent4"/>
              </a:solidFill>
              <a:ln w="19050">
                <a:noFill/>
              </a:ln>
              <a:effectLst/>
            </c:spPr>
            <c:extLst>
              <c:ext xmlns:c16="http://schemas.microsoft.com/office/drawing/2014/chart" uri="{C3380CC4-5D6E-409C-BE32-E72D297353CC}">
                <c16:uniqueId val="{00000001-6DA3-4D9A-9903-F72EDB3E5F7E}"/>
              </c:ext>
            </c:extLst>
          </c:dPt>
          <c:dPt>
            <c:idx val="1"/>
            <c:bubble3D val="0"/>
            <c:spPr>
              <a:solidFill>
                <a:schemeClr val="tx1">
                  <a:lumMod val="85000"/>
                  <a:lumOff val="15000"/>
                </a:schemeClr>
              </a:solidFill>
              <a:ln w="19050">
                <a:noFill/>
              </a:ln>
              <a:effectLst/>
            </c:spPr>
            <c:extLst>
              <c:ext xmlns:c16="http://schemas.microsoft.com/office/drawing/2014/chart" uri="{C3380CC4-5D6E-409C-BE32-E72D297353CC}">
                <c16:uniqueId val="{00000003-6DA3-4D9A-9903-F72EDB3E5F7E}"/>
              </c:ext>
            </c:extLst>
          </c:dPt>
          <c:dPt>
            <c:idx val="2"/>
            <c:bubble3D val="0"/>
            <c:spPr>
              <a:solidFill>
                <a:schemeClr val="tx1">
                  <a:lumMod val="65000"/>
                  <a:lumOff val="35000"/>
                </a:schemeClr>
              </a:solidFill>
              <a:ln w="19050">
                <a:noFill/>
              </a:ln>
              <a:effectLst/>
            </c:spPr>
            <c:extLst>
              <c:ext xmlns:c16="http://schemas.microsoft.com/office/drawing/2014/chart" uri="{C3380CC4-5D6E-409C-BE32-E72D297353CC}">
                <c16:uniqueId val="{00000005-6DA3-4D9A-9903-F72EDB3E5F7E}"/>
              </c:ext>
            </c:extLst>
          </c:dPt>
          <c:dPt>
            <c:idx val="3"/>
            <c:bubble3D val="0"/>
            <c:spPr>
              <a:solidFill>
                <a:schemeClr val="tx1">
                  <a:lumMod val="50000"/>
                  <a:lumOff val="50000"/>
                </a:schemeClr>
              </a:solidFill>
              <a:ln w="19050">
                <a:noFill/>
              </a:ln>
              <a:effectLst/>
            </c:spPr>
            <c:extLst>
              <c:ext xmlns:c16="http://schemas.microsoft.com/office/drawing/2014/chart" uri="{C3380CC4-5D6E-409C-BE32-E72D297353CC}">
                <c16:uniqueId val="{00000007-6DA3-4D9A-9903-F72EDB3E5F7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6DA3-4D9A-9903-F72EDB3E5F7E}"/>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solidFill>
            <a:ln>
              <a:noFill/>
            </a:ln>
          </c:spPr>
          <c:dPt>
            <c:idx val="0"/>
            <c:bubble3D val="0"/>
            <c:spPr>
              <a:solidFill>
                <a:schemeClr val="accent5"/>
              </a:solidFill>
              <a:ln w="19050">
                <a:noFill/>
              </a:ln>
              <a:effectLst/>
            </c:spPr>
            <c:extLst>
              <c:ext xmlns:c16="http://schemas.microsoft.com/office/drawing/2014/chart" uri="{C3380CC4-5D6E-409C-BE32-E72D297353CC}">
                <c16:uniqueId val="{00000001-AEF1-4F2A-8F0E-844FFCE28C7D}"/>
              </c:ext>
            </c:extLst>
          </c:dPt>
          <c:dPt>
            <c:idx val="1"/>
            <c:bubble3D val="0"/>
            <c:spPr>
              <a:solidFill>
                <a:schemeClr val="tx1">
                  <a:lumMod val="85000"/>
                  <a:lumOff val="15000"/>
                </a:schemeClr>
              </a:solidFill>
              <a:ln w="19050">
                <a:noFill/>
              </a:ln>
              <a:effectLst/>
            </c:spPr>
            <c:extLst>
              <c:ext xmlns:c16="http://schemas.microsoft.com/office/drawing/2014/chart" uri="{C3380CC4-5D6E-409C-BE32-E72D297353CC}">
                <c16:uniqueId val="{00000003-AEF1-4F2A-8F0E-844FFCE28C7D}"/>
              </c:ext>
            </c:extLst>
          </c:dPt>
          <c:dPt>
            <c:idx val="2"/>
            <c:bubble3D val="0"/>
            <c:spPr>
              <a:solidFill>
                <a:schemeClr val="tx1">
                  <a:lumMod val="65000"/>
                  <a:lumOff val="35000"/>
                </a:schemeClr>
              </a:solidFill>
              <a:ln w="19050">
                <a:noFill/>
              </a:ln>
              <a:effectLst/>
            </c:spPr>
            <c:extLst>
              <c:ext xmlns:c16="http://schemas.microsoft.com/office/drawing/2014/chart" uri="{C3380CC4-5D6E-409C-BE32-E72D297353CC}">
                <c16:uniqueId val="{00000005-AEF1-4F2A-8F0E-844FFCE28C7D}"/>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AEF1-4F2A-8F0E-844FFCE28C7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EF1-4F2A-8F0E-844FFCE28C7D}"/>
            </c:ext>
          </c:extLst>
        </c:ser>
        <c:dLbls>
          <c:showLegendKey val="0"/>
          <c:showVal val="0"/>
          <c:showCatName val="0"/>
          <c:showSerName val="0"/>
          <c:showPercent val="0"/>
          <c:showBubbleSize val="0"/>
          <c:showLeaderLines val="1"/>
        </c:dLbls>
        <c:firstSliceAng val="87"/>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3/11/2020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3/11/2020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1387"/>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0696"/>
            <a:ext cx="597600" cy="151304"/>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a:xfrm>
            <a:off x="11594400" y="6670696"/>
            <a:ext cx="597600" cy="151304"/>
          </a:xfrm>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a:xfrm>
            <a:off x="11594400" y="6670696"/>
            <a:ext cx="597600" cy="151304"/>
          </a:xfrm>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0696"/>
            <a:ext cx="3789833" cy="16063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800" spc="0" noProof="1">
                <a:latin typeface="Arial" panose="020B0604020202020204" pitchFamily="34" charset="0"/>
                <a:cs typeface="Arial" panose="020B0604020202020204" pitchFamily="34" charset="0"/>
              </a:rPr>
              <a:t>© Azwa &amp; HL | WQD7005 Data Mining - Semester 2 Session 2019/2020</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61365"/>
            <a:ext cx="597600" cy="160635"/>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0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jpg"/><Relationship Id="rId2" Type="http://schemas.openxmlformats.org/officeDocument/2006/relationships/image" Target="../media/image6.jp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8.jpg"/><Relationship Id="rId4" Type="http://schemas.microsoft.com/office/2007/relationships/hdphoto" Target="../media/hdphoto2.wdp"/><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7997192" y="1371599"/>
            <a:ext cx="3759807" cy="1547813"/>
          </a:xfrm>
        </p:spPr>
        <p:txBody>
          <a:bodyPr/>
          <a:lstStyle/>
          <a:p>
            <a:r>
              <a:rPr lang="en-US" sz="2400" dirty="0">
                <a:solidFill>
                  <a:srgbClr val="FFC000"/>
                </a:solidFill>
              </a:rPr>
              <a:t>Combating COVID-19 Outbreak</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8006716" y="2944813"/>
            <a:ext cx="3937634" cy="2132012"/>
          </a:xfrm>
        </p:spPr>
        <p:txBody>
          <a:bodyPr/>
          <a:lstStyle/>
          <a:p>
            <a:pPr>
              <a:lnSpc>
                <a:spcPct val="100000"/>
              </a:lnSpc>
              <a:spcBef>
                <a:spcPts val="0"/>
              </a:spcBef>
            </a:pPr>
            <a:r>
              <a:rPr lang="en-US" sz="1000" spc="0" dirty="0"/>
              <a:t>WQD7005 Data Mining</a:t>
            </a:r>
          </a:p>
          <a:p>
            <a:pPr>
              <a:lnSpc>
                <a:spcPct val="100000"/>
              </a:lnSpc>
              <a:spcBef>
                <a:spcPts val="0"/>
              </a:spcBef>
            </a:pPr>
            <a:r>
              <a:rPr lang="en-US" sz="900" spc="0" dirty="0"/>
              <a:t>Master of Data Science | University of Malaya</a:t>
            </a:r>
            <a:endParaRPr lang="en-US" sz="1000" spc="0" dirty="0"/>
          </a:p>
          <a:p>
            <a:pPr>
              <a:lnSpc>
                <a:spcPct val="100000"/>
              </a:lnSpc>
              <a:spcBef>
                <a:spcPts val="0"/>
              </a:spcBef>
            </a:pPr>
            <a:endParaRPr lang="en-US" sz="1000" spc="0" dirty="0"/>
          </a:p>
          <a:p>
            <a:pPr>
              <a:lnSpc>
                <a:spcPct val="100000"/>
              </a:lnSpc>
              <a:spcBef>
                <a:spcPts val="0"/>
              </a:spcBef>
            </a:pPr>
            <a:r>
              <a:rPr lang="en-US" sz="1000" spc="0" dirty="0"/>
              <a:t>Part A: Web-crawling of Real-time Data Assignment </a:t>
            </a:r>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endParaRPr lang="en-US" sz="1000" spc="0" noProof="1"/>
          </a:p>
          <a:p>
            <a:pPr>
              <a:lnSpc>
                <a:spcPct val="100000"/>
              </a:lnSpc>
              <a:spcBef>
                <a:spcPts val="0"/>
              </a:spcBef>
            </a:pPr>
            <a:r>
              <a:rPr lang="en-US" sz="1000" spc="0" noProof="1"/>
              <a:t>Group Members:</a:t>
            </a:r>
          </a:p>
          <a:p>
            <a:pPr>
              <a:lnSpc>
                <a:spcPct val="100000"/>
              </a:lnSpc>
              <a:spcBef>
                <a:spcPts val="0"/>
              </a:spcBef>
            </a:pPr>
            <a:r>
              <a:rPr lang="en-US" sz="1000" spc="0" noProof="1">
                <a:solidFill>
                  <a:srgbClr val="FFC000"/>
                </a:solidFill>
              </a:rPr>
              <a:t>Azwa Kamaruddin (WQD170089)</a:t>
            </a:r>
          </a:p>
          <a:p>
            <a:pPr>
              <a:lnSpc>
                <a:spcPct val="100000"/>
              </a:lnSpc>
              <a:spcBef>
                <a:spcPts val="0"/>
              </a:spcBef>
            </a:pPr>
            <a:r>
              <a:rPr lang="en-US" sz="1000" spc="0" noProof="1">
                <a:solidFill>
                  <a:srgbClr val="FFC000"/>
                </a:solidFill>
              </a:rPr>
              <a:t>Kok Hon Loong (WQD170086)</a:t>
            </a:r>
            <a:endParaRPr lang="en-US" sz="1200" spc="0" noProof="1">
              <a:solidFill>
                <a:srgbClr val="FFC000"/>
              </a:solidFill>
            </a:endParaRP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54807" y="4433342"/>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US" dirty="0"/>
          </a:p>
        </p:txBody>
      </p:sp>
      <p:pic>
        <p:nvPicPr>
          <p:cNvPr id="7" name="Picture Placeholder 6">
            <a:extLst>
              <a:ext uri="{FF2B5EF4-FFF2-40B4-BE49-F238E27FC236}">
                <a16:creationId xmlns:a16="http://schemas.microsoft.com/office/drawing/2014/main" id="{7FFD0458-6136-4C7E-8A4B-19A36E12D138}"/>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artisticPastelsSmooth/>
                    </a14:imgEffect>
                    <a14:imgEffect>
                      <a14:saturation sat="33000"/>
                    </a14:imgEffect>
                  </a14:imgLayer>
                </a14:imgProps>
              </a:ext>
            </a:extLst>
          </a:blip>
          <a:srcRect l="12986" r="18777" b="-84"/>
          <a:stretch/>
        </p:blipFill>
        <p:spPr>
          <a:xfrm>
            <a:off x="0" y="0"/>
            <a:ext cx="7804352" cy="6677023"/>
          </a:xfrm>
        </p:spPr>
      </p:pic>
      <p:pic>
        <p:nvPicPr>
          <p:cNvPr id="10" name="Picture 9">
            <a:extLst>
              <a:ext uri="{FF2B5EF4-FFF2-40B4-BE49-F238E27FC236}">
                <a16:creationId xmlns:a16="http://schemas.microsoft.com/office/drawing/2014/main" id="{BEC4066B-D4B7-4A19-B15B-1370A4820A4A}"/>
              </a:ext>
            </a:extLst>
          </p:cNvPr>
          <p:cNvPicPr>
            <a:picLocks noChangeAspect="1"/>
          </p:cNvPicPr>
          <p:nvPr/>
        </p:nvPicPr>
        <p:blipFill>
          <a:blip r:embed="rId4">
            <a:duotone>
              <a:prstClr val="black"/>
              <a:srgbClr val="FDFDFD">
                <a:tint val="45000"/>
                <a:satMod val="400000"/>
              </a:srgbClr>
            </a:duotone>
          </a:blip>
          <a:stretch>
            <a:fillRect/>
          </a:stretch>
        </p:blipFill>
        <p:spPr>
          <a:xfrm>
            <a:off x="10773869" y="6061437"/>
            <a:ext cx="1327225" cy="456835"/>
          </a:xfrm>
          <a:prstGeom prst="rect">
            <a:avLst/>
          </a:prstGeom>
        </p:spPr>
      </p:pic>
    </p:spTree>
    <p:extLst>
      <p:ext uri="{BB962C8B-B14F-4D97-AF65-F5344CB8AC3E}">
        <p14:creationId xmlns:p14="http://schemas.microsoft.com/office/powerpoint/2010/main" val="47351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b="1" dirty="0"/>
              <a:t>Assignment Background</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80000"/>
            <a:ext cx="6992937" cy="984470"/>
          </a:xfrm>
        </p:spPr>
        <p:txBody>
          <a:bodyPr/>
          <a:lstStyle/>
          <a:p>
            <a:r>
              <a:rPr lang="en-US" dirty="0"/>
              <a:t>With the COVID-19 virus spreading to dozens of countries globally and still growing, the fear and worries from the people for their own safety and their loved ones are rightly so. </a:t>
            </a:r>
            <a:endParaRPr lang="en-US" noProof="1"/>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646771" y="2064470"/>
            <a:ext cx="6501161" cy="4055530"/>
          </a:xfrm>
        </p:spPr>
        <p:txBody>
          <a:bodyPr/>
          <a:lstStyle/>
          <a:p>
            <a:r>
              <a:rPr lang="en-US" dirty="0"/>
              <a:t>In this assignment, we plan to predict the spread of the virus in each of the infected regions by crawling to the John Hopkins University GitHub website that contains daily data of COVID-19 outbreaks cases issued by the World Health </a:t>
            </a:r>
            <a:r>
              <a:rPr lang="en-US" dirty="0" err="1"/>
              <a:t>Oganisation</a:t>
            </a:r>
            <a:r>
              <a:rPr lang="en-US" dirty="0"/>
              <a:t> (W.H.O.);</a:t>
            </a:r>
          </a:p>
          <a:p>
            <a:r>
              <a:rPr lang="en-US" dirty="0"/>
              <a:t>Our team have chosen Python as the programming language and uses the </a:t>
            </a:r>
            <a:r>
              <a:rPr lang="en-US" dirty="0" err="1"/>
              <a:t>BeautifulSoup</a:t>
            </a:r>
            <a:r>
              <a:rPr lang="en-US" dirty="0"/>
              <a:t> package to pull data out of HTML and XML files.</a:t>
            </a:r>
          </a:p>
          <a:p>
            <a:pPr lvl="1"/>
            <a:r>
              <a:rPr lang="en-US" dirty="0"/>
              <a:t>The method our group uses to crawl the website to extract the data is also uploaded in this GitHub: </a:t>
            </a:r>
            <a:r>
              <a:rPr lang="en-US" dirty="0">
                <a:solidFill>
                  <a:schemeClr val="accent3">
                    <a:lumMod val="75000"/>
                  </a:schemeClr>
                </a:solidFill>
              </a:rPr>
              <a:t>&lt;URL&gt;</a:t>
            </a:r>
            <a:endParaRPr lang="en-US" dirty="0">
              <a:solidFill>
                <a:schemeClr val="tx1"/>
              </a:solidFill>
            </a:endParaRPr>
          </a:p>
          <a:p>
            <a:r>
              <a:rPr lang="en-US" dirty="0"/>
              <a:t>Based on the data acquired, we have done our interpretation to better understand the daily total cases of confirmed, death and recovered per location. </a:t>
            </a:r>
          </a:p>
          <a:p>
            <a:endParaRPr lang="en-US" dirty="0"/>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2</a:t>
            </a:fld>
            <a:endParaRPr lang="en-US" dirty="0"/>
          </a:p>
        </p:txBody>
      </p:sp>
      <p:pic>
        <p:nvPicPr>
          <p:cNvPr id="19" name="Picture Placeholder 18">
            <a:extLst>
              <a:ext uri="{FF2B5EF4-FFF2-40B4-BE49-F238E27FC236}">
                <a16:creationId xmlns:a16="http://schemas.microsoft.com/office/drawing/2014/main" id="{A942FB1C-95B1-4F40-97EF-28DBE1D5F61F}"/>
              </a:ext>
            </a:extLst>
          </p:cNvPr>
          <p:cNvPicPr>
            <a:picLocks noGrp="1" noChangeAspect="1"/>
          </p:cNvPicPr>
          <p:nvPr>
            <p:ph type="pic" sz="quarter" idx="13"/>
          </p:nvPr>
        </p:nvPicPr>
        <p:blipFill>
          <a:blip r:embed="rId2"/>
          <a:srcRect l="28118" r="28118"/>
          <a:stretch>
            <a:fillRect/>
          </a:stretch>
        </p:blipFill>
        <p:spPr/>
      </p:pic>
      <p:pic>
        <p:nvPicPr>
          <p:cNvPr id="21" name="Picture 20">
            <a:extLst>
              <a:ext uri="{FF2B5EF4-FFF2-40B4-BE49-F238E27FC236}">
                <a16:creationId xmlns:a16="http://schemas.microsoft.com/office/drawing/2014/main" id="{2DACF400-99B4-4315-B4FE-EC09EFAD034B}"/>
              </a:ext>
            </a:extLst>
          </p:cNvPr>
          <p:cNvPicPr>
            <a:picLocks noChangeAspect="1"/>
          </p:cNvPicPr>
          <p:nvPr/>
        </p:nvPicPr>
        <p:blipFill>
          <a:blip r:embed="rId3"/>
          <a:stretch>
            <a:fillRect/>
          </a:stretch>
        </p:blipFill>
        <p:spPr>
          <a:xfrm>
            <a:off x="6230044" y="369999"/>
            <a:ext cx="1348499" cy="464157"/>
          </a:xfrm>
          <a:prstGeom prst="rect">
            <a:avLst/>
          </a:prstGeom>
        </p:spPr>
      </p:pic>
    </p:spTree>
    <p:extLst>
      <p:ext uri="{BB962C8B-B14F-4D97-AF65-F5344CB8AC3E}">
        <p14:creationId xmlns:p14="http://schemas.microsoft.com/office/powerpoint/2010/main" val="85197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BF652AE6-D8F4-43CB-A836-E41663F7F59C}"/>
              </a:ext>
            </a:extLst>
          </p:cNvPr>
          <p:cNvPicPr>
            <a:picLocks noGrp="1" noChangeAspect="1"/>
          </p:cNvPicPr>
          <p:nvPr>
            <p:ph type="pic" sz="quarter" idx="19"/>
          </p:nvPr>
        </p:nvPicPr>
        <p:blipFill>
          <a:blip r:embed="rId2"/>
          <a:srcRect l="16727" r="16727"/>
          <a:stretch>
            <a:fillRect/>
          </a:stretch>
        </p:blipFill>
        <p:spPr/>
      </p:pic>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6993300" cy="720000"/>
          </a:xfrm>
        </p:spPr>
        <p:txBody>
          <a:bodyPr/>
          <a:lstStyle/>
          <a:p>
            <a:r>
              <a:rPr lang="en-US" sz="2800" b="1" dirty="0"/>
              <a:t>How did we crawl the website to acquire the data for mining?</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146906"/>
            <a:ext cx="6992937" cy="360362"/>
          </a:xfrm>
        </p:spPr>
        <p:txBody>
          <a:bodyPr/>
          <a:lstStyle/>
          <a:p>
            <a:r>
              <a:rPr lang="en-US" i="1" dirty="0"/>
              <a:t>Our Approach…</a:t>
            </a:r>
            <a:endParaRPr lang="en-US" i="1" noProof="1"/>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dirty="0"/>
              <a:t>&lt;</a:t>
            </a:r>
            <a:r>
              <a:rPr lang="en-US" i="1" dirty="0">
                <a:solidFill>
                  <a:schemeClr val="accent3">
                    <a:lumMod val="75000"/>
                  </a:schemeClr>
                </a:solidFill>
              </a:rPr>
              <a:t>attach our group Python coding to crawl the website here…</a:t>
            </a:r>
            <a:r>
              <a:rPr lang="en-US" dirty="0"/>
              <a:t>&gt;</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1708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1</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3</a:t>
            </a:fld>
            <a:endParaRPr lang="en-US" dirty="0"/>
          </a:p>
        </p:txBody>
      </p:sp>
      <p:pic>
        <p:nvPicPr>
          <p:cNvPr id="31" name="Picture Placeholder 30">
            <a:extLst>
              <a:ext uri="{FF2B5EF4-FFF2-40B4-BE49-F238E27FC236}">
                <a16:creationId xmlns:a16="http://schemas.microsoft.com/office/drawing/2014/main" id="{5EAFC3FF-BA51-4132-B307-EFEF10F5FA6E}"/>
              </a:ext>
            </a:extLst>
          </p:cNvPr>
          <p:cNvPicPr>
            <a:picLocks noGrp="1" noChangeAspect="1"/>
          </p:cNvPicPr>
          <p:nvPr>
            <p:ph type="pic" sz="quarter" idx="20"/>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7971" r="4429"/>
          <a:stretch/>
        </p:blipFill>
        <p:spPr>
          <a:xfrm>
            <a:off x="10057037" y="471129"/>
            <a:ext cx="1800000" cy="1800000"/>
          </a:xfrm>
        </p:spPr>
      </p:pic>
      <p:sp>
        <p:nvSpPr>
          <p:cNvPr id="13" name="Rectangle 12">
            <a:extLst>
              <a:ext uri="{FF2B5EF4-FFF2-40B4-BE49-F238E27FC236}">
                <a16:creationId xmlns:a16="http://schemas.microsoft.com/office/drawing/2014/main" id="{C79A7DEF-3806-4A57-B3C4-7FC8ACF595B1}"/>
              </a:ext>
            </a:extLst>
          </p:cNvPr>
          <p:cNvSpPr/>
          <p:nvPr/>
        </p:nvSpPr>
        <p:spPr>
          <a:xfrm>
            <a:off x="11516898" y="1925534"/>
            <a:ext cx="324459"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2</a:t>
            </a:r>
          </a:p>
        </p:txBody>
      </p:sp>
      <p:pic>
        <p:nvPicPr>
          <p:cNvPr id="42" name="Picture Placeholder 41">
            <a:extLst>
              <a:ext uri="{FF2B5EF4-FFF2-40B4-BE49-F238E27FC236}">
                <a16:creationId xmlns:a16="http://schemas.microsoft.com/office/drawing/2014/main" id="{210C3E01-516D-427D-A67D-2DC2C09CBF7E}"/>
              </a:ext>
            </a:extLst>
          </p:cNvPr>
          <p:cNvPicPr>
            <a:picLocks noGrp="1" noChangeAspect="1"/>
          </p:cNvPicPr>
          <p:nvPr>
            <p:ph type="pic" sz="quarter" idx="18"/>
          </p:nvPr>
        </p:nvPicPr>
        <p:blipFill>
          <a:blip r:embed="rId5"/>
          <a:srcRect l="21836" r="21836"/>
          <a:stretch>
            <a:fillRect/>
          </a:stretch>
        </p:blipFill>
        <p:spPr/>
      </p:pic>
      <p:sp>
        <p:nvSpPr>
          <p:cNvPr id="17" name="Rectangle 16">
            <a:extLst>
              <a:ext uri="{FF2B5EF4-FFF2-40B4-BE49-F238E27FC236}">
                <a16:creationId xmlns:a16="http://schemas.microsoft.com/office/drawing/2014/main" id="{B72B525E-A13B-417B-B649-7936E2328174}"/>
              </a:ext>
            </a:extLst>
          </p:cNvPr>
          <p:cNvSpPr/>
          <p:nvPr/>
        </p:nvSpPr>
        <p:spPr>
          <a:xfrm>
            <a:off x="11514137" y="3852664"/>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pic>
        <p:nvPicPr>
          <p:cNvPr id="53" name="Picture 52">
            <a:extLst>
              <a:ext uri="{FF2B5EF4-FFF2-40B4-BE49-F238E27FC236}">
                <a16:creationId xmlns:a16="http://schemas.microsoft.com/office/drawing/2014/main" id="{BA5EBFAC-6549-48BF-B10E-4FB36305DBCB}"/>
              </a:ext>
            </a:extLst>
          </p:cNvPr>
          <p:cNvPicPr>
            <a:picLocks noChangeAspect="1"/>
          </p:cNvPicPr>
          <p:nvPr/>
        </p:nvPicPr>
        <p:blipFill>
          <a:blip r:embed="rId6"/>
          <a:stretch>
            <a:fillRect/>
          </a:stretch>
        </p:blipFill>
        <p:spPr>
          <a:xfrm>
            <a:off x="141479" y="6120000"/>
            <a:ext cx="1348499" cy="464157"/>
          </a:xfrm>
          <a:prstGeom prst="rect">
            <a:avLst/>
          </a:prstGeom>
        </p:spPr>
      </p:pic>
      <p:pic>
        <p:nvPicPr>
          <p:cNvPr id="65" name="Picture Placeholder 64">
            <a:extLst>
              <a:ext uri="{FF2B5EF4-FFF2-40B4-BE49-F238E27FC236}">
                <a16:creationId xmlns:a16="http://schemas.microsoft.com/office/drawing/2014/main" id="{5BAF53CF-DF9D-4E48-9262-B4D5CAE1EFF5}"/>
              </a:ext>
            </a:extLst>
          </p:cNvPr>
          <p:cNvPicPr>
            <a:picLocks noGrp="1" noChangeAspect="1"/>
          </p:cNvPicPr>
          <p:nvPr>
            <p:ph type="pic" sz="quarter" idx="16"/>
          </p:nvPr>
        </p:nvPicPr>
        <p:blipFill>
          <a:blip r:embed="rId7"/>
          <a:srcRect/>
          <a:stretch>
            <a:fillRect/>
          </a:stretch>
        </p:blipFill>
        <p:spPr/>
      </p:pic>
      <p:sp>
        <p:nvSpPr>
          <p:cNvPr id="21" name="Rectangle 20">
            <a:extLst>
              <a:ext uri="{FF2B5EF4-FFF2-40B4-BE49-F238E27FC236}">
                <a16:creationId xmlns:a16="http://schemas.microsoft.com/office/drawing/2014/main" id="{F7B2D47A-4B32-4F2E-8760-D6361CF0059C}"/>
              </a:ext>
            </a:extLst>
          </p:cNvPr>
          <p:cNvSpPr/>
          <p:nvPr/>
        </p:nvSpPr>
        <p:spPr>
          <a:xfrm>
            <a:off x="11514137" y="577709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6</a:t>
            </a:r>
          </a:p>
        </p:txBody>
      </p:sp>
      <p:pic>
        <p:nvPicPr>
          <p:cNvPr id="71" name="Picture Placeholder 70">
            <a:extLst>
              <a:ext uri="{FF2B5EF4-FFF2-40B4-BE49-F238E27FC236}">
                <a16:creationId xmlns:a16="http://schemas.microsoft.com/office/drawing/2014/main" id="{2054E019-49BD-425B-A766-8481724C570C}"/>
              </a:ext>
            </a:extLst>
          </p:cNvPr>
          <p:cNvPicPr>
            <a:picLocks noGrp="1" noChangeAspect="1"/>
          </p:cNvPicPr>
          <p:nvPr>
            <p:ph type="pic" sz="quarter" idx="17"/>
          </p:nvPr>
        </p:nvPicPr>
        <p:blipFill>
          <a:blip r:embed="rId8"/>
          <a:srcRect l="22125" r="22125"/>
          <a:stretch>
            <a:fillRect/>
          </a:stretch>
        </p:blipFill>
        <p:spPr/>
      </p:pic>
      <p:sp>
        <p:nvSpPr>
          <p:cNvPr id="15" name="Rectangle 14">
            <a:extLst>
              <a:ext uri="{FF2B5EF4-FFF2-40B4-BE49-F238E27FC236}">
                <a16:creationId xmlns:a16="http://schemas.microsoft.com/office/drawing/2014/main" id="{17F05EBD-50EA-48CB-9AE6-40CD5930A311}"/>
              </a:ext>
            </a:extLst>
          </p:cNvPr>
          <p:cNvSpPr/>
          <p:nvPr/>
        </p:nvSpPr>
        <p:spPr>
          <a:xfrm>
            <a:off x="9551399" y="3852664"/>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3</a:t>
            </a:r>
          </a:p>
        </p:txBody>
      </p:sp>
      <p:pic>
        <p:nvPicPr>
          <p:cNvPr id="75" name="Picture Placeholder 74">
            <a:extLst>
              <a:ext uri="{FF2B5EF4-FFF2-40B4-BE49-F238E27FC236}">
                <a16:creationId xmlns:a16="http://schemas.microsoft.com/office/drawing/2014/main" id="{248884FE-A3E0-4969-B4E8-A845C5AEC964}"/>
              </a:ext>
            </a:extLst>
          </p:cNvPr>
          <p:cNvPicPr>
            <a:picLocks noGrp="1" noChangeAspect="1"/>
          </p:cNvPicPr>
          <p:nvPr>
            <p:ph type="pic" sz="quarter" idx="13"/>
          </p:nvPr>
        </p:nvPicPr>
        <p:blipFill>
          <a:blip r:embed="rId9"/>
          <a:srcRect l="23406" r="23406"/>
          <a:stretch>
            <a:fillRect/>
          </a:stretch>
        </p:blipFill>
        <p:spPr/>
      </p:pic>
      <p:sp>
        <p:nvSpPr>
          <p:cNvPr id="19" name="Rectangle 18">
            <a:extLst>
              <a:ext uri="{FF2B5EF4-FFF2-40B4-BE49-F238E27FC236}">
                <a16:creationId xmlns:a16="http://schemas.microsoft.com/office/drawing/2014/main" id="{0BEBEB84-4475-45FD-9B79-0C76D2710B47}"/>
              </a:ext>
            </a:extLst>
          </p:cNvPr>
          <p:cNvSpPr/>
          <p:nvPr/>
        </p:nvSpPr>
        <p:spPr>
          <a:xfrm>
            <a:off x="9573705"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rPr>
              <a:t>5</a:t>
            </a:r>
          </a:p>
        </p:txBody>
      </p:sp>
    </p:spTree>
    <p:extLst>
      <p:ext uri="{BB962C8B-B14F-4D97-AF65-F5344CB8AC3E}">
        <p14:creationId xmlns:p14="http://schemas.microsoft.com/office/powerpoint/2010/main" val="298293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p:txBody>
          <a:bodyPr/>
          <a:lstStyle/>
          <a:p>
            <a:r>
              <a:rPr lang="en-US" b="1" dirty="0"/>
              <a:t>Visual Plots from the Data Acquired</a:t>
            </a:r>
          </a:p>
        </p:txBody>
      </p:sp>
      <p:graphicFrame>
        <p:nvGraphicFramePr>
          <p:cNvPr id="18" name="Chart 17" descr="Donut Graph">
            <a:extLst>
              <a:ext uri="{FF2B5EF4-FFF2-40B4-BE49-F238E27FC236}">
                <a16:creationId xmlns:a16="http://schemas.microsoft.com/office/drawing/2014/main" id="{95E0F230-CBF8-4378-9371-069916E16FCD}"/>
              </a:ext>
            </a:extLst>
          </p:cNvPr>
          <p:cNvGraphicFramePr/>
          <p:nvPr/>
        </p:nvGraphicFramePr>
        <p:xfrm>
          <a:off x="1525725" y="1364254"/>
          <a:ext cx="3567113" cy="3829915"/>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32FE7D4A-25DC-4348-9EFC-DC269600AB43}"/>
              </a:ext>
            </a:extLst>
          </p:cNvPr>
          <p:cNvSpPr txBox="1"/>
          <p:nvPr/>
        </p:nvSpPr>
        <p:spPr>
          <a:xfrm>
            <a:off x="2108505" y="2925268"/>
            <a:ext cx="2323390" cy="707886"/>
          </a:xfrm>
          <a:prstGeom prst="rect">
            <a:avLst/>
          </a:prstGeom>
          <a:noFill/>
        </p:spPr>
        <p:txBody>
          <a:bodyPr wrap="square" rtlCol="0">
            <a:spAutoFit/>
          </a:bodyPr>
          <a:lstStyle/>
          <a:p>
            <a:pPr algn="ctr"/>
            <a:r>
              <a:rPr lang="en-US" sz="4000" dirty="0">
                <a:solidFill>
                  <a:schemeClr val="tx1">
                    <a:lumMod val="75000"/>
                    <a:lumOff val="25000"/>
                  </a:schemeClr>
                </a:solidFill>
                <a:latin typeface="+mj-lt"/>
              </a:rPr>
              <a:t>24%</a:t>
            </a:r>
          </a:p>
        </p:txBody>
      </p:sp>
      <p:sp>
        <p:nvSpPr>
          <p:cNvPr id="19" name="TextBox 18">
            <a:extLst>
              <a:ext uri="{FF2B5EF4-FFF2-40B4-BE49-F238E27FC236}">
                <a16:creationId xmlns:a16="http://schemas.microsoft.com/office/drawing/2014/main" id="{53BC2CCA-F48A-42FF-9173-231B93CCDF4A}"/>
              </a:ext>
            </a:extLst>
          </p:cNvPr>
          <p:cNvSpPr txBox="1"/>
          <p:nvPr/>
        </p:nvSpPr>
        <p:spPr>
          <a:xfrm>
            <a:off x="1890680" y="4998020"/>
            <a:ext cx="2837206" cy="307776"/>
          </a:xfrm>
          <a:prstGeom prst="rect">
            <a:avLst/>
          </a:prstGeom>
          <a:noFill/>
        </p:spPr>
        <p:txBody>
          <a:bodyPr wrap="square" lIns="0" tIns="0" rIns="0" bIns="0" rtlCol="0">
            <a:spAutoFit/>
          </a:bodyPr>
          <a:lstStyle/>
          <a:p>
            <a:pPr algn="ctr"/>
            <a:r>
              <a:rPr lang="en-US" sz="2000" dirty="0">
                <a:solidFill>
                  <a:schemeClr val="tx1">
                    <a:lumMod val="75000"/>
                    <a:lumOff val="25000"/>
                  </a:schemeClr>
                </a:solidFill>
                <a:latin typeface="+mj-lt"/>
              </a:rPr>
              <a:t>Lorem </a:t>
            </a:r>
            <a:r>
              <a:rPr lang="en-US" sz="2000" noProof="1">
                <a:solidFill>
                  <a:schemeClr val="tx1">
                    <a:lumMod val="75000"/>
                    <a:lumOff val="25000"/>
                  </a:schemeClr>
                </a:solidFill>
                <a:latin typeface="+mj-lt"/>
              </a:rPr>
              <a:t>ipsum dolor sit amet.</a:t>
            </a:r>
          </a:p>
        </p:txBody>
      </p:sp>
      <p:graphicFrame>
        <p:nvGraphicFramePr>
          <p:cNvPr id="11" name="Chart 10" descr="Donut Graph">
            <a:extLst>
              <a:ext uri="{FF2B5EF4-FFF2-40B4-BE49-F238E27FC236}">
                <a16:creationId xmlns:a16="http://schemas.microsoft.com/office/drawing/2014/main" id="{457796DB-F404-449D-AF4F-D2DF57F02407}"/>
              </a:ext>
            </a:extLst>
          </p:cNvPr>
          <p:cNvGraphicFramePr/>
          <p:nvPr/>
        </p:nvGraphicFramePr>
        <p:xfrm>
          <a:off x="6025564" y="2396967"/>
          <a:ext cx="2013541" cy="2161888"/>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3C8183E4-4ABF-4982-944F-E5641B481284}"/>
              </a:ext>
            </a:extLst>
          </p:cNvPr>
          <p:cNvSpPr txBox="1"/>
          <p:nvPr/>
        </p:nvSpPr>
        <p:spPr>
          <a:xfrm>
            <a:off x="6376589" y="3247079"/>
            <a:ext cx="1311492" cy="523220"/>
          </a:xfrm>
          <a:prstGeom prst="rect">
            <a:avLst/>
          </a:prstGeom>
          <a:noFill/>
        </p:spPr>
        <p:txBody>
          <a:bodyPr wrap="square" rtlCol="0">
            <a:spAutoFit/>
          </a:bodyPr>
          <a:lstStyle/>
          <a:p>
            <a:pPr algn="ctr"/>
            <a:r>
              <a:rPr lang="en-US" sz="2800" dirty="0">
                <a:solidFill>
                  <a:schemeClr val="tx1">
                    <a:lumMod val="75000"/>
                    <a:lumOff val="25000"/>
                  </a:schemeClr>
                </a:solidFill>
                <a:latin typeface="+mj-lt"/>
              </a:rPr>
              <a:t>60%</a:t>
            </a:r>
          </a:p>
        </p:txBody>
      </p:sp>
      <p:sp>
        <p:nvSpPr>
          <p:cNvPr id="12" name="TextBox 11">
            <a:extLst>
              <a:ext uri="{FF2B5EF4-FFF2-40B4-BE49-F238E27FC236}">
                <a16:creationId xmlns:a16="http://schemas.microsoft.com/office/drawing/2014/main" id="{493C1DD3-625D-493B-A70D-884EA6E242AD}"/>
              </a:ext>
            </a:extLst>
          </p:cNvPr>
          <p:cNvSpPr txBox="1"/>
          <p:nvPr/>
        </p:nvSpPr>
        <p:spPr>
          <a:xfrm>
            <a:off x="6231573" y="4448134"/>
            <a:ext cx="1601528" cy="430887"/>
          </a:xfrm>
          <a:prstGeom prst="rect">
            <a:avLst/>
          </a:prstGeom>
          <a:noFill/>
        </p:spPr>
        <p:txBody>
          <a:bodyPr wrap="square" lIns="0" tIns="0" rIns="0" bIns="0" rtlCol="0">
            <a:spAutoFit/>
          </a:bodyPr>
          <a:lstStyle/>
          <a:p>
            <a:pPr algn="ctr"/>
            <a:r>
              <a:rPr lang="en-US" sz="1400" dirty="0">
                <a:solidFill>
                  <a:schemeClr val="tx1">
                    <a:lumMod val="75000"/>
                    <a:lumOff val="25000"/>
                  </a:schemeClr>
                </a:solidFill>
                <a:latin typeface="+mj-lt"/>
              </a:rPr>
              <a:t>Lorem </a:t>
            </a:r>
            <a:r>
              <a:rPr lang="en-US" sz="1400" noProof="1">
                <a:solidFill>
                  <a:schemeClr val="tx1">
                    <a:lumMod val="75000"/>
                    <a:lumOff val="25000"/>
                  </a:schemeClr>
                </a:solidFill>
                <a:latin typeface="+mj-lt"/>
              </a:rPr>
              <a:t>ipsum dolor</a:t>
            </a:r>
            <a:br>
              <a:rPr lang="en-US" sz="1400" noProof="1">
                <a:solidFill>
                  <a:schemeClr val="tx1">
                    <a:lumMod val="75000"/>
                    <a:lumOff val="25000"/>
                  </a:schemeClr>
                </a:solidFill>
                <a:latin typeface="+mj-lt"/>
              </a:rPr>
            </a:br>
            <a:r>
              <a:rPr lang="en-US" sz="1400" noProof="1">
                <a:solidFill>
                  <a:schemeClr val="tx1">
                    <a:lumMod val="75000"/>
                    <a:lumOff val="25000"/>
                  </a:schemeClr>
                </a:solidFill>
                <a:latin typeface="+mj-lt"/>
              </a:rPr>
              <a:t>sit amet.</a:t>
            </a:r>
          </a:p>
        </p:txBody>
      </p:sp>
      <p:graphicFrame>
        <p:nvGraphicFramePr>
          <p:cNvPr id="14" name="Chart 13" descr="Donut Graph">
            <a:extLst>
              <a:ext uri="{FF2B5EF4-FFF2-40B4-BE49-F238E27FC236}">
                <a16:creationId xmlns:a16="http://schemas.microsoft.com/office/drawing/2014/main" id="{D8E29E61-CD6B-43C4-BAF5-D72045A07A60}"/>
              </a:ext>
            </a:extLst>
          </p:cNvPr>
          <p:cNvGraphicFramePr/>
          <p:nvPr/>
        </p:nvGraphicFramePr>
        <p:xfrm>
          <a:off x="8652735" y="2396967"/>
          <a:ext cx="2013541" cy="2161888"/>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E720B77E-90DB-48CA-9C46-3A16BA5F1367}"/>
              </a:ext>
            </a:extLst>
          </p:cNvPr>
          <p:cNvSpPr txBox="1"/>
          <p:nvPr/>
        </p:nvSpPr>
        <p:spPr>
          <a:xfrm>
            <a:off x="9003760" y="3247079"/>
            <a:ext cx="1311492" cy="523220"/>
          </a:xfrm>
          <a:prstGeom prst="rect">
            <a:avLst/>
          </a:prstGeom>
          <a:noFill/>
        </p:spPr>
        <p:txBody>
          <a:bodyPr wrap="square" rtlCol="0">
            <a:spAutoFit/>
          </a:bodyPr>
          <a:lstStyle/>
          <a:p>
            <a:pPr algn="ctr"/>
            <a:r>
              <a:rPr lang="en-US" sz="2800" dirty="0">
                <a:solidFill>
                  <a:schemeClr val="tx1">
                    <a:lumMod val="75000"/>
                    <a:lumOff val="25000"/>
                  </a:schemeClr>
                </a:solidFill>
                <a:latin typeface="+mj-lt"/>
              </a:rPr>
              <a:t>65%</a:t>
            </a:r>
          </a:p>
        </p:txBody>
      </p:sp>
      <p:sp>
        <p:nvSpPr>
          <p:cNvPr id="15" name="TextBox 14">
            <a:extLst>
              <a:ext uri="{FF2B5EF4-FFF2-40B4-BE49-F238E27FC236}">
                <a16:creationId xmlns:a16="http://schemas.microsoft.com/office/drawing/2014/main" id="{09FC08DF-62AF-497C-A262-2D106D7365BD}"/>
              </a:ext>
            </a:extLst>
          </p:cNvPr>
          <p:cNvSpPr txBox="1"/>
          <p:nvPr/>
        </p:nvSpPr>
        <p:spPr>
          <a:xfrm>
            <a:off x="8858742" y="4448134"/>
            <a:ext cx="1601528" cy="430887"/>
          </a:xfrm>
          <a:prstGeom prst="rect">
            <a:avLst/>
          </a:prstGeom>
          <a:noFill/>
        </p:spPr>
        <p:txBody>
          <a:bodyPr wrap="square" lIns="0" tIns="0" rIns="0" bIns="0" rtlCol="0">
            <a:spAutoFit/>
          </a:bodyPr>
          <a:lstStyle/>
          <a:p>
            <a:pPr algn="ctr"/>
            <a:r>
              <a:rPr lang="en-US" sz="1400" dirty="0">
                <a:solidFill>
                  <a:schemeClr val="tx1">
                    <a:lumMod val="75000"/>
                    <a:lumOff val="25000"/>
                  </a:schemeClr>
                </a:solidFill>
                <a:latin typeface="+mj-lt"/>
              </a:rPr>
              <a:t>Lorem </a:t>
            </a:r>
            <a:r>
              <a:rPr lang="en-US" sz="1400" noProof="1">
                <a:solidFill>
                  <a:schemeClr val="tx1">
                    <a:lumMod val="75000"/>
                    <a:lumOff val="25000"/>
                  </a:schemeClr>
                </a:solidFill>
                <a:latin typeface="+mj-lt"/>
              </a:rPr>
              <a:t>ipsum dolor</a:t>
            </a:r>
            <a:br>
              <a:rPr lang="en-US" sz="1400" noProof="1">
                <a:solidFill>
                  <a:schemeClr val="tx1">
                    <a:lumMod val="75000"/>
                    <a:lumOff val="25000"/>
                  </a:schemeClr>
                </a:solidFill>
                <a:latin typeface="+mj-lt"/>
              </a:rPr>
            </a:br>
            <a:r>
              <a:rPr lang="en-US" sz="1400" noProof="1">
                <a:solidFill>
                  <a:schemeClr val="tx1">
                    <a:lumMod val="75000"/>
                    <a:lumOff val="25000"/>
                  </a:schemeClr>
                </a:solidFill>
                <a:latin typeface="+mj-lt"/>
              </a:rPr>
              <a:t>sit amet.</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a:lstStyle/>
          <a:p>
            <a:fld id="{058DB212-BFA2-403F-85EF-DFD3FF6D973A}" type="slidenum">
              <a:rPr lang="en-US" smtClean="0"/>
              <a:pPr/>
              <a:t>4</a:t>
            </a:fld>
            <a:endParaRPr lang="en-US" dirty="0"/>
          </a:p>
        </p:txBody>
      </p:sp>
      <p:pic>
        <p:nvPicPr>
          <p:cNvPr id="5" name="Picture 4">
            <a:extLst>
              <a:ext uri="{FF2B5EF4-FFF2-40B4-BE49-F238E27FC236}">
                <a16:creationId xmlns:a16="http://schemas.microsoft.com/office/drawing/2014/main" id="{10800CD2-6C76-49C7-918A-3D0367150320}"/>
              </a:ext>
            </a:extLst>
          </p:cNvPr>
          <p:cNvPicPr>
            <a:picLocks noChangeAspect="1"/>
          </p:cNvPicPr>
          <p:nvPr/>
        </p:nvPicPr>
        <p:blipFill>
          <a:blip r:embed="rId5"/>
          <a:stretch>
            <a:fillRect/>
          </a:stretch>
        </p:blipFill>
        <p:spPr>
          <a:xfrm>
            <a:off x="141479" y="6120000"/>
            <a:ext cx="1348499" cy="464157"/>
          </a:xfrm>
          <a:prstGeom prst="rect">
            <a:avLst/>
          </a:prstGeom>
        </p:spPr>
      </p:pic>
    </p:spTree>
    <p:extLst>
      <p:ext uri="{BB962C8B-B14F-4D97-AF65-F5344CB8AC3E}">
        <p14:creationId xmlns:p14="http://schemas.microsoft.com/office/powerpoint/2010/main" val="1044324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b="1" dirty="0"/>
              <a:t>Summary</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665667" y="1194696"/>
            <a:ext cx="4414799" cy="3611479"/>
          </a:xfrm>
        </p:spPr>
        <p:txBody>
          <a:bodyPr/>
          <a:lstStyle/>
          <a:p>
            <a:r>
              <a:rPr lang="en-US" sz="2800" dirty="0"/>
              <a:t>We have use web crawling process to extract data from websites to validate and check for contents. </a:t>
            </a:r>
          </a:p>
          <a:p>
            <a:endParaRPr lang="en-US" sz="2800" dirty="0"/>
          </a:p>
          <a:p>
            <a:r>
              <a:rPr lang="en-US" sz="2800" noProof="1"/>
              <a:t>The data interpreted by the crawler is in an unstructured CSV or XML format.</a:t>
            </a: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1025912"/>
            <a:ext cx="0" cy="475042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698940" y="1194697"/>
            <a:ext cx="4414799" cy="2109400"/>
          </a:xfrm>
        </p:spPr>
        <p:txBody>
          <a:bodyPr/>
          <a:lstStyle/>
          <a:p>
            <a:r>
              <a:rPr lang="en-US" sz="2800" noProof="1"/>
              <a:t>Web crawling skills is getting more important in Data Science, as we are currently in the era of information explosion. </a:t>
            </a:r>
          </a:p>
          <a:p>
            <a:endParaRPr lang="en-US" sz="2800" noProof="1"/>
          </a:p>
          <a:p>
            <a:r>
              <a:rPr lang="en-US" sz="2800" noProof="1"/>
              <a:t>By acquiring the data from web crawling process, we can then proceed with our Data Mining analytics to provide powerful insights.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pic>
        <p:nvPicPr>
          <p:cNvPr id="16" name="Picture 15">
            <a:extLst>
              <a:ext uri="{FF2B5EF4-FFF2-40B4-BE49-F238E27FC236}">
                <a16:creationId xmlns:a16="http://schemas.microsoft.com/office/drawing/2014/main" id="{D85DAA81-91F9-49B1-B9A2-9339F2998B26}"/>
              </a:ext>
            </a:extLst>
          </p:cNvPr>
          <p:cNvPicPr>
            <a:picLocks noChangeAspect="1"/>
          </p:cNvPicPr>
          <p:nvPr/>
        </p:nvPicPr>
        <p:blipFill>
          <a:blip r:embed="rId2"/>
          <a:stretch>
            <a:fillRect/>
          </a:stretch>
        </p:blipFill>
        <p:spPr>
          <a:xfrm>
            <a:off x="10668230" y="351113"/>
            <a:ext cx="1348499" cy="464157"/>
          </a:xfrm>
          <a:prstGeom prst="rect">
            <a:avLst/>
          </a:prstGeom>
        </p:spPr>
      </p:pic>
    </p:spTree>
    <p:extLst>
      <p:ext uri="{BB962C8B-B14F-4D97-AF65-F5344CB8AC3E}">
        <p14:creationId xmlns:p14="http://schemas.microsoft.com/office/powerpoint/2010/main" val="3319597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a:xfrm>
            <a:off x="853642" y="4580497"/>
            <a:ext cx="4539659" cy="292586"/>
          </a:xfrm>
        </p:spPr>
        <p:txBody>
          <a:bodyPr/>
          <a:lstStyle/>
          <a:p>
            <a:r>
              <a:rPr lang="en-US" noProof="1">
                <a:solidFill>
                  <a:srgbClr val="FFC000"/>
                </a:solidFill>
              </a:rPr>
              <a:t>Azwa Kamaruddin &amp; Hon-Loong Kok (HL)</a:t>
            </a:r>
          </a:p>
        </p:txBody>
      </p:sp>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Picture Placeholder 25">
            <a:extLst>
              <a:ext uri="{FF2B5EF4-FFF2-40B4-BE49-F238E27FC236}">
                <a16:creationId xmlns:a16="http://schemas.microsoft.com/office/drawing/2014/main" id="{FE237DEF-702B-4557-A8A5-6E40583FE944}"/>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artisticTexturizer/>
                    </a14:imgEffect>
                    <a14:imgEffect>
                      <a14:saturation sat="33000"/>
                    </a14:imgEffect>
                  </a14:imgLayer>
                </a14:imgProps>
              </a:ext>
            </a:extLst>
          </a:blip>
          <a:srcRect l="28087" r="28087"/>
          <a:stretch>
            <a:fillRect/>
          </a:stretch>
        </p:blipFill>
        <p:spPr/>
      </p:pic>
      <p:pic>
        <p:nvPicPr>
          <p:cNvPr id="28" name="Picture 27">
            <a:extLst>
              <a:ext uri="{FF2B5EF4-FFF2-40B4-BE49-F238E27FC236}">
                <a16:creationId xmlns:a16="http://schemas.microsoft.com/office/drawing/2014/main" id="{1CC346F3-AEE7-4D87-B556-F1F263EE1841}"/>
              </a:ext>
            </a:extLst>
          </p:cNvPr>
          <p:cNvPicPr>
            <a:picLocks noChangeAspect="1"/>
          </p:cNvPicPr>
          <p:nvPr/>
        </p:nvPicPr>
        <p:blipFill>
          <a:blip r:embed="rId4">
            <a:duotone>
              <a:prstClr val="black"/>
              <a:srgbClr val="FDFDFD">
                <a:tint val="45000"/>
                <a:satMod val="400000"/>
              </a:srgbClr>
            </a:duotone>
          </a:blip>
          <a:stretch>
            <a:fillRect/>
          </a:stretch>
        </p:blipFill>
        <p:spPr>
          <a:xfrm>
            <a:off x="271884" y="5941092"/>
            <a:ext cx="1327225" cy="456835"/>
          </a:xfrm>
          <a:prstGeom prst="rect">
            <a:avLst/>
          </a:prstGeom>
        </p:spPr>
      </p:pic>
    </p:spTree>
    <p:extLst>
      <p:ext uri="{BB962C8B-B14F-4D97-AF65-F5344CB8AC3E}">
        <p14:creationId xmlns:p14="http://schemas.microsoft.com/office/powerpoint/2010/main" val="235662906"/>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353</Words>
  <Application>Microsoft Office PowerPoint</Application>
  <PresentationFormat>Widescreen</PresentationFormat>
  <Paragraphs>49</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Lucida Sans Typewriter</vt:lpstr>
      <vt:lpstr>Times New Roman</vt:lpstr>
      <vt:lpstr>Tw Cen MT</vt:lpstr>
      <vt:lpstr>Office Theme</vt:lpstr>
      <vt:lpstr>Combating COVID-19 Outbreak</vt:lpstr>
      <vt:lpstr>Assignment Background</vt:lpstr>
      <vt:lpstr>How did we crawl the website to acquire the data for mining?</vt:lpstr>
      <vt:lpstr>Visual Plots from the Data Acquired</vt:lpstr>
      <vt:lpstr>Summary</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Combating COVID-19 Outbreaks</dc:title>
  <dc:subject>WQD7005 Data Mining</dc:subject>
  <dc:creator/>
  <cp:keywords>Web Crawling, Web Scraping</cp:keywords>
  <dc:description>Part A - Assignment Paper Submission</dc:description>
  <cp:lastModifiedBy/>
  <cp:revision>1</cp:revision>
  <dcterms:created xsi:type="dcterms:W3CDTF">2020-03-11T06:26:25Z</dcterms:created>
  <dcterms:modified xsi:type="dcterms:W3CDTF">2020-03-11T09:24:22Z</dcterms:modified>
  <cp:category>Assignment Paper</cp:category>
  <cp:contentStatus>Ready for Submission</cp:contentStatus>
</cp:coreProperties>
</file>